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5" r:id="rId2"/>
    <p:sldId id="269" r:id="rId3"/>
    <p:sldId id="324" r:id="rId4"/>
    <p:sldId id="316" r:id="rId5"/>
    <p:sldId id="321" r:id="rId6"/>
    <p:sldId id="322" r:id="rId7"/>
    <p:sldId id="323" r:id="rId8"/>
    <p:sldId id="268" r:id="rId9"/>
    <p:sldId id="290" r:id="rId10"/>
    <p:sldId id="300" r:id="rId11"/>
    <p:sldId id="298" r:id="rId12"/>
    <p:sldId id="299" r:id="rId13"/>
    <p:sldId id="301" r:id="rId14"/>
    <p:sldId id="319" r:id="rId15"/>
    <p:sldId id="320" r:id="rId16"/>
    <p:sldId id="302" r:id="rId17"/>
    <p:sldId id="303" r:id="rId18"/>
    <p:sldId id="304" r:id="rId19"/>
    <p:sldId id="291" r:id="rId20"/>
    <p:sldId id="292" r:id="rId21"/>
    <p:sldId id="305" r:id="rId22"/>
    <p:sldId id="306" r:id="rId23"/>
    <p:sldId id="307" r:id="rId24"/>
    <p:sldId id="317" r:id="rId25"/>
    <p:sldId id="318" r:id="rId26"/>
    <p:sldId id="308" r:id="rId27"/>
    <p:sldId id="309" r:id="rId28"/>
    <p:sldId id="310" r:id="rId29"/>
    <p:sldId id="311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296" r:id="rId43"/>
    <p:sldId id="289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107" d="100"/>
          <a:sy n="107" d="100"/>
        </p:scale>
        <p:origin x="19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1A8A-2CA4-123B-70AB-26A3D3F2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7C3C5C-511E-3436-74FE-9B070F016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7A101D-BDB2-EBA8-C40E-7E840294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2536E-FA7D-0706-D77D-E29998AD6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6237-2AE6-91E6-1D29-91665771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E93221-C736-2D2F-FD94-C7FB5189E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2FC50C-45C3-5B71-7897-A1651A4C4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27526-C3AC-A972-2619-DD8B51EEA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71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094B-E5D6-FC1C-2EA7-D3DF7360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56A1AF-104F-D00A-5763-07C915DF2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018FD9-DEF7-472C-4803-3453E2179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DADF6-93F6-CF9A-E425-B34543DD8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D8CDA-0BF7-987F-6219-69F6B4AB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77D02-E366-2C0C-9B5A-47D6615BB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D80CA-8078-F25E-C8C7-E956C1D8C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0DC40-5D21-7130-7996-ED01E115E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8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407E-D5F1-1E6C-8EFD-6771EB68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7A0838-A049-8013-5646-0F2BA8F3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81F8D1-6EB4-E742-FDAF-B95E0AA8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5FDCB-5F92-7103-18C9-4A443CE59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F6F0-84B1-BD85-09E4-B740760E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FAB225-2276-0B9F-31EA-01C7B0E04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DDB0A7-269E-E54C-9CA0-23547D1E7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ADBD4-C494-93BA-9DFE-AD78795F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3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EADEB-124F-C482-6704-DAB20E10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D357E8-84C5-3833-2602-B5FA71D7D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6D0A13-B236-11D3-7355-4F0B3166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9E698-B754-A101-A832-64289640A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48FE-E9CB-D15B-80D5-07B5F37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189951-98EE-5A3D-DDCD-5CCF3B258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655FC-1296-F8AF-A1AC-A3967641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FE57D-374F-9307-C3F0-3EAA70EA5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B26C-D68C-5214-3696-5FD9332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584A1A-4005-3A4D-DA01-9D14B72E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37C00-E47C-83FB-EC14-8B7F55EE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2FB96-6CEE-B103-0F8E-DF38F2B1A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6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1C39-DDE1-823B-E834-7D451BB0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967AC5-9A99-E1A4-3BDB-11FA79B34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FA7DE-77F1-8FF6-F76A-F149AFE01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7F0DB-F0BB-3DB4-56B2-92F191699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6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529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타입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(Data type)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AE8EE5E-5BFB-B6DA-667B-9B2C18BBD46E}"/>
              </a:ext>
            </a:extLst>
          </p:cNvPr>
          <p:cNvSpPr/>
          <p:nvPr/>
        </p:nvSpPr>
        <p:spPr>
          <a:xfrm>
            <a:off x="1441242" y="1461837"/>
            <a:ext cx="9309515" cy="39343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85C54-E94D-29F9-4417-24D68DE8407A}"/>
              </a:ext>
            </a:extLst>
          </p:cNvPr>
          <p:cNvSpPr/>
          <p:nvPr/>
        </p:nvSpPr>
        <p:spPr>
          <a:xfrm>
            <a:off x="5143500" y="3657600"/>
            <a:ext cx="3276600" cy="431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아스키코드와 유니코드의 차이 : 네이버 블로그">
            <a:extLst>
              <a:ext uri="{FF2B5EF4-FFF2-40B4-BE49-F238E27FC236}">
                <a16:creationId xmlns:a16="http://schemas.microsoft.com/office/drawing/2014/main" id="{89D51AA5-2985-B2AD-A904-A43939500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537" y="357841"/>
            <a:ext cx="4872280" cy="624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5C5755-7DA6-BA28-5428-D8244691093C}"/>
              </a:ext>
            </a:extLst>
          </p:cNvPr>
          <p:cNvSpPr/>
          <p:nvPr/>
        </p:nvSpPr>
        <p:spPr>
          <a:xfrm>
            <a:off x="8924364" y="3576919"/>
            <a:ext cx="1483659" cy="206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038CF7-B23F-2091-74A6-F4FDF5A0C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781" y="3873500"/>
            <a:ext cx="2272587" cy="12363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E72B26-E7D4-EC05-9BBF-48AFA74E1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613" y="4574505"/>
            <a:ext cx="370812" cy="542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40A901-E3BE-A456-BA91-7BED4FE4AB55}"/>
              </a:ext>
            </a:extLst>
          </p:cNvPr>
          <p:cNvSpPr txBox="1"/>
          <p:nvPr/>
        </p:nvSpPr>
        <p:spPr>
          <a:xfrm>
            <a:off x="6966777" y="14975"/>
            <a:ext cx="279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아스키코드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(ASCII) – 1byte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411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424D-84A9-37A1-ABD0-0DD2B875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4D1D93-C1A3-20F4-AFCF-1D90F777CAA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A189-93A4-8707-FB1F-F9934D31730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E9B4B-57A4-6ABD-6AE0-1620F10FC695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선언방법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615955B2-163A-E123-870B-B9486899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1948030"/>
            <a:ext cx="4321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>
                <a:latin typeface="견명조" pitchFamily="18" charset="-127"/>
                <a:ea typeface="견명조" pitchFamily="18" charset="-127"/>
              </a:rPr>
              <a:t>타입 변수명</a:t>
            </a: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BB5C3B1A-5202-D709-387A-1AD917F8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0" y="3673705"/>
            <a:ext cx="405777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 = 100;   // </a:t>
            </a:r>
            <a:r>
              <a:rPr lang="ko-KR" altLang="en-US" sz="2800" dirty="0">
                <a:latin typeface="견명조" pitchFamily="18" charset="-127"/>
                <a:ea typeface="견명조" pitchFamily="18" charset="-127"/>
              </a:rPr>
              <a:t>초기화</a:t>
            </a:r>
            <a:endParaRPr lang="en-US" altLang="ko-KR" sz="28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5105FCF5-BCC1-D6C4-7D1C-DD188DB26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4799306"/>
            <a:ext cx="4057772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// </a:t>
            </a:r>
            <a:r>
              <a:rPr lang="ko-KR" altLang="en-US" sz="2800" dirty="0">
                <a:latin typeface="견명조" pitchFamily="18" charset="-127"/>
                <a:ea typeface="견명조" pitchFamily="18" charset="-127"/>
              </a:rPr>
              <a:t>선언과 </a:t>
            </a:r>
            <a:r>
              <a:rPr lang="ko-KR" altLang="en-US" sz="2800" dirty="0" err="1">
                <a:latin typeface="견명조" pitchFamily="18" charset="-127"/>
                <a:ea typeface="견명조" pitchFamily="18" charset="-127"/>
              </a:rPr>
              <a:t>동시에초기화</a:t>
            </a:r>
            <a:endParaRPr lang="en-US" altLang="ko-KR" sz="28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15807D39-9BCE-5D5E-8183-577DFC15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575" y="3145067"/>
            <a:ext cx="37897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int score;       // </a:t>
            </a:r>
            <a:r>
              <a:rPr lang="ko-KR" altLang="en-US" sz="2800" dirty="0">
                <a:latin typeface="견명조" pitchFamily="18" charset="-127"/>
                <a:ea typeface="견명조" pitchFamily="18" charset="-127"/>
              </a:rPr>
              <a:t>선언</a:t>
            </a:r>
            <a:endParaRPr lang="en-US" altLang="ko-KR" sz="28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6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28D0-A689-E0BF-50A3-C5F7AF17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E6C7B1-5F0C-5FAC-4C62-962B4412DFB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39E1-2CED-8392-5F70-FE5EB5AF133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77BA-AD6C-88D1-AB51-BF1028BFE313}"/>
              </a:ext>
            </a:extLst>
          </p:cNvPr>
          <p:cNvSpPr txBox="1"/>
          <p:nvPr/>
        </p:nvSpPr>
        <p:spPr>
          <a:xfrm>
            <a:off x="1724063" y="536865"/>
            <a:ext cx="52918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이름을 짓는 방법</a:t>
            </a: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97F4C84B-8615-B209-F841-BC994D2C3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1789796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대소문자가 구분되며 길이에 제한이 없다</a:t>
            </a: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692049A1-9F1C-0802-9BD0-3E9068AD1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2294621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Admin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와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admin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서로 다른 것으로 간주된다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F6644482-B6DE-FD82-16B9-50F8553E7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2832783"/>
            <a:ext cx="752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400" dirty="0" err="1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예약어</a:t>
            </a: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(Reserved word)</a:t>
            </a:r>
            <a:r>
              <a:rPr lang="ko-KR" altLang="en-US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를 사용해서는 안 된다</a:t>
            </a: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14B84708-1943-CCF3-7CF8-8514B10D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39122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숫자로 시작해서는 안 된다</a:t>
            </a: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082B76F-EB80-DF3E-3184-F4D8B0C01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44171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top10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허용하지만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, 7up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4D2287EE-6600-373B-46EF-A52BAF60C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49917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4. </a:t>
            </a:r>
            <a:r>
              <a:rPr lang="ko-KR" altLang="en-US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특수문자는 </a:t>
            </a:r>
            <a:r>
              <a:rPr lang="ko-KR" altLang="en-US" sz="2400" dirty="0">
                <a:solidFill>
                  <a:srgbClr val="FF0000"/>
                </a:solidFill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_</a:t>
            </a:r>
            <a:r>
              <a:rPr lang="en-US" altLang="ko-KR" sz="2400" dirty="0">
                <a:solidFill>
                  <a:srgbClr val="FF0000"/>
                </a:solidFill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와 </a:t>
            </a:r>
            <a:r>
              <a:rPr lang="ko-KR" altLang="en-US" sz="2400" dirty="0">
                <a:solidFill>
                  <a:srgbClr val="FF0000"/>
                </a:solidFill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$</a:t>
            </a:r>
            <a:r>
              <a:rPr lang="en-US" altLang="ko-KR" sz="2400" dirty="0">
                <a:solidFill>
                  <a:srgbClr val="FF0000"/>
                </a:solidFill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만을 허용한다</a:t>
            </a:r>
            <a:r>
              <a:rPr lang="en-US" altLang="ko-KR" sz="24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3" name="Text Box 25">
            <a:extLst>
              <a:ext uri="{FF2B5EF4-FFF2-40B4-BE49-F238E27FC236}">
                <a16:creationId xmlns:a16="http://schemas.microsoft.com/office/drawing/2014/main" id="{8F3234CE-636E-D973-3929-FEDA36F5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54966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$harp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허용되지만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S#arp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B6429820-C48E-371A-DE77-EE90025AB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3372533"/>
            <a:ext cx="734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</a:t>
            </a: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예약어라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사용할 수 없지만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가능하다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1028" name="Picture 4" descr="예약어와 식별자">
            <a:extLst>
              <a:ext uri="{FF2B5EF4-FFF2-40B4-BE49-F238E27FC236}">
                <a16:creationId xmlns:a16="http://schemas.microsoft.com/office/drawing/2014/main" id="{C7C35C21-3B6D-0861-A330-B527DDC54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96" y="1795275"/>
            <a:ext cx="5053263" cy="39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88F4-985A-0854-FC7E-107FB849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C04F11-CD61-7F6A-1BB9-D5B47F3A33F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62707-8538-FB73-0EA6-BB2EF068B85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5B0D-2E74-254C-760C-96C3DB8DF49B}"/>
              </a:ext>
            </a:extLst>
          </p:cNvPr>
          <p:cNvSpPr txBox="1"/>
          <p:nvPr/>
        </p:nvSpPr>
        <p:spPr>
          <a:xfrm>
            <a:off x="1724063" y="536865"/>
            <a:ext cx="4095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리터럴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0393A14-E128-5107-8BFF-E4934B0A3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1432093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(variable)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하나의 값을 저장하기 위한 공간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EB3ABCC9-5DBC-6B27-0519-E246D40C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4252937"/>
            <a:ext cx="820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(constant)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한 번만 값을 저장할 수 있는 공간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3DE27556-26ED-4078-5FF1-A95923C2C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5961087"/>
            <a:ext cx="8424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(literal)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그 자체로 값을 의미하는 것</a:t>
            </a: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2DB502F3-FFF7-EAF3-3082-11F9EE05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2006768"/>
            <a:ext cx="338455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 score = 200;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char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ch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String str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“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abc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27E4516-AE97-9B73-33C4-36770ED8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48180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final int MAX = 100;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0D23290E-7665-DE40-594C-110C39405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52752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MAX = 200; //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에러</a:t>
            </a:r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85C658A8-EDC8-3428-55EA-87ECF649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361" y="6321135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쉽게 말해서 변수에 저장되는 값</a:t>
            </a:r>
            <a:endParaRPr lang="en-US" altLang="ko-KR" sz="24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3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1000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399456"/>
            <a:ext cx="1103872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입력한 숫자를 변수에 저장하는 방법은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Scanner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사용해서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   .</a:t>
            </a:r>
            <a:r>
              <a:rPr lang="en-US" altLang="ko-KR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nextInt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()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사용하면 된다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97667-B7E4-E6CC-580C-271D6E21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1" y="1938992"/>
            <a:ext cx="1514572" cy="74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32B566-02CD-73DC-AF8D-F52E22BF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93" y="1938992"/>
            <a:ext cx="9877400" cy="2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6EDB3-8C7E-B973-84A7-9E45AD3E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456267"/>
            <a:ext cx="4473799" cy="5359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7A94-4810-E944-1D54-CDF8B99D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6" y="1582147"/>
            <a:ext cx="5635769" cy="4763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8E63C-5994-CC10-ACCB-B70D4727A317}"/>
              </a:ext>
            </a:extLst>
          </p:cNvPr>
          <p:cNvSpPr txBox="1"/>
          <p:nvPr/>
        </p:nvSpPr>
        <p:spPr>
          <a:xfrm>
            <a:off x="6073633" y="1837764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import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java.util</a:t>
            </a:r>
            <a:r>
              <a:rPr lang="en-US" altLang="ko-KR" sz="2000" dirty="0">
                <a:solidFill>
                  <a:schemeClr val="bg1"/>
                </a:solidFill>
              </a:rPr>
              <a:t>.*;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8D1B-2683-49EC-CE50-E1328AA0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BE45DC-CC1A-91C8-8BCF-6EAF27BA597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F4AC0-0B7E-F1AD-F714-588872FE30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62CC9-4893-1728-FD11-E2B41AD5CEDB}"/>
              </a:ext>
            </a:extLst>
          </p:cNvPr>
          <p:cNvSpPr txBox="1"/>
          <p:nvPr/>
        </p:nvSpPr>
        <p:spPr>
          <a:xfrm>
            <a:off x="1724063" y="536865"/>
            <a:ext cx="3662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(Casting)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9A22BB20-D060-BDE0-D7E8-01D346DB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962" y="1664034"/>
            <a:ext cx="237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>
                <a:latin typeface="견명조" pitchFamily="18" charset="-127"/>
                <a:ea typeface="견명조" pitchFamily="18" charset="-127"/>
              </a:rPr>
              <a:t>형변환이란</a:t>
            </a: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793B8C87-C3AD-1568-636C-D0E6F00E8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275222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값의 타입을 다른 타입으로 변환하는 것이다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graphicFrame>
        <p:nvGraphicFramePr>
          <p:cNvPr id="8" name="Group 71">
            <a:extLst>
              <a:ext uri="{FF2B5EF4-FFF2-40B4-BE49-F238E27FC236}">
                <a16:creationId xmlns:a16="http://schemas.microsoft.com/office/drawing/2014/main" id="{9794D88F-F6F8-F8B6-4E9A-B3DD01AD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203"/>
              </p:ext>
            </p:extLst>
          </p:nvPr>
        </p:nvGraphicFramePr>
        <p:xfrm>
          <a:off x="2596125" y="4256422"/>
          <a:ext cx="5580062" cy="1908176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1148495208"/>
                    </a:ext>
                  </a:extLst>
                </a:gridCol>
                <a:gridCol w="1858962">
                  <a:extLst>
                    <a:ext uri="{9D8B030D-6E8A-4147-A177-3AD203B41FA5}">
                      <a16:colId xmlns:a16="http://schemas.microsoft.com/office/drawing/2014/main" val="2106126779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3603721535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변 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수 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결 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80937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(char)65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1403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char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54315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float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(int)1.6f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624332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float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(float)10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10.0f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62485"/>
                  </a:ext>
                </a:extLst>
              </a:tr>
            </a:tbl>
          </a:graphicData>
        </a:graphic>
      </p:graphicFrame>
      <p:sp>
        <p:nvSpPr>
          <p:cNvPr id="9" name="Text Box 73">
            <a:extLst>
              <a:ext uri="{FF2B5EF4-FFF2-40B4-BE49-F238E27FC236}">
                <a16:creationId xmlns:a16="http://schemas.microsoft.com/office/drawing/2014/main" id="{A172D1E5-297C-00FA-AE19-9B53119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12" y="3211847"/>
            <a:ext cx="51847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float f = 1.6f;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= (int)f;</a:t>
            </a:r>
          </a:p>
        </p:txBody>
      </p:sp>
      <p:sp>
        <p:nvSpPr>
          <p:cNvPr id="10" name="Text Box 74">
            <a:extLst>
              <a:ext uri="{FF2B5EF4-FFF2-40B4-BE49-F238E27FC236}">
                <a16:creationId xmlns:a16="http://schemas.microsoft.com/office/drawing/2014/main" id="{8C3A6BDB-DB4A-2A56-ADCC-D305275E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707022"/>
            <a:ext cx="774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을 제외한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7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개의 기본형은 서로 형변환이 가능하다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D286-AEDC-C42E-F723-C4D6723F8F1D}"/>
              </a:ext>
            </a:extLst>
          </p:cNvPr>
          <p:cNvSpPr/>
          <p:nvPr/>
        </p:nvSpPr>
        <p:spPr>
          <a:xfrm>
            <a:off x="4661646" y="1281363"/>
            <a:ext cx="7446601" cy="3873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05CD56-1220-357D-D75E-C1F423D7C5B5}"/>
              </a:ext>
            </a:extLst>
          </p:cNvPr>
          <p:cNvSpPr/>
          <p:nvPr/>
        </p:nvSpPr>
        <p:spPr>
          <a:xfrm>
            <a:off x="4891038" y="1762136"/>
            <a:ext cx="7051404" cy="28994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56E2-1FFD-2F31-E8F9-36D35B0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A8D82A-BF76-5172-AB61-5AD46F4B8353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D8E3-239D-6848-597D-21D6EFD21D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64F7A-2E47-CC54-AAD5-79F7CDA4A91D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묵시적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B60283-0358-B350-FA14-15FFFFA3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1BF16E-8FF6-9AF6-967B-14B8AAFC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55536"/>
            <a:ext cx="4646625" cy="1548875"/>
          </a:xfrm>
          <a:prstGeom prst="rect">
            <a:avLst/>
          </a:prstGeom>
        </p:spPr>
      </p:pic>
      <p:sp>
        <p:nvSpPr>
          <p:cNvPr id="12" name="Text Box 73">
            <a:extLst>
              <a:ext uri="{FF2B5EF4-FFF2-40B4-BE49-F238E27FC236}">
                <a16:creationId xmlns:a16="http://schemas.microsoft.com/office/drawing/2014/main" id="{33D039D6-9F52-346B-EE97-181B99D67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0956" y="4878559"/>
            <a:ext cx="211472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a = 5;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double b = a;</a:t>
            </a:r>
          </a:p>
        </p:txBody>
      </p:sp>
      <p:sp>
        <p:nvSpPr>
          <p:cNvPr id="13" name="Text Box 73">
            <a:extLst>
              <a:ext uri="{FF2B5EF4-FFF2-40B4-BE49-F238E27FC236}">
                <a16:creationId xmlns:a16="http://schemas.microsoft.com/office/drawing/2014/main" id="{25C9DACE-E04C-E89F-5347-118482660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419" y="3323031"/>
            <a:ext cx="74744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형변환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연산자를 사용하지 않아도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자동적으로 이루어지는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47FBE0-DB9D-386E-0E7D-7C599440F44B}"/>
              </a:ext>
            </a:extLst>
          </p:cNvPr>
          <p:cNvSpPr/>
          <p:nvPr/>
        </p:nvSpPr>
        <p:spPr>
          <a:xfrm>
            <a:off x="8378082" y="5373464"/>
            <a:ext cx="731520" cy="6217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4A34CA-9DDD-C6E1-3669-BAC3015BA46C}"/>
              </a:ext>
            </a:extLst>
          </p:cNvPr>
          <p:cNvSpPr/>
          <p:nvPr/>
        </p:nvSpPr>
        <p:spPr>
          <a:xfrm>
            <a:off x="9644329" y="4775795"/>
            <a:ext cx="1772579" cy="14019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double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9E5ED0-2A44-7AC7-8B4A-1B5282AAF491}"/>
              </a:ext>
            </a:extLst>
          </p:cNvPr>
          <p:cNvSpPr/>
          <p:nvPr/>
        </p:nvSpPr>
        <p:spPr>
          <a:xfrm>
            <a:off x="8504901" y="4867546"/>
            <a:ext cx="477882" cy="4855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7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03893 -0.0875 C 0.047 -0.10718 0.05924 -0.11759 0.072 -0.11759 C 0.08659 -0.11759 0.0983 -0.10718 0.10638 -0.0875 L 0.14544 1.11111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7B2D-F5A8-F028-CE99-EED76FD1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D8F232-F70B-527C-A475-26F6576E11E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3F0A2-670C-1FCA-79AB-E64198C4B3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9E03-6CE1-DC71-4BB5-B36645BCD08E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8739B0-464B-99A6-75E9-C789B2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3">
            <a:extLst>
              <a:ext uri="{FF2B5EF4-FFF2-40B4-BE49-F238E27FC236}">
                <a16:creationId xmlns:a16="http://schemas.microsoft.com/office/drawing/2014/main" id="{C1C9362B-DD45-A22E-3F83-6E9DFA21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011" y="3228945"/>
            <a:ext cx="7474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정밀한 숫자나 큰 숫자를 나타내는 정보를 잃을 수 있다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CE3E1CD-CDF5-6DC5-E7EE-3A6008816C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55536"/>
            <a:ext cx="4646625" cy="1548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A1EB5B-A1C3-7A74-8552-12244EEF29EB}"/>
              </a:ext>
            </a:extLst>
          </p:cNvPr>
          <p:cNvSpPr/>
          <p:nvPr/>
        </p:nvSpPr>
        <p:spPr>
          <a:xfrm>
            <a:off x="8368938" y="5348068"/>
            <a:ext cx="957942" cy="80427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byte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C1EDCE-C8B3-BB3F-C98B-388725B18006}"/>
              </a:ext>
            </a:extLst>
          </p:cNvPr>
          <p:cNvSpPr/>
          <p:nvPr/>
        </p:nvSpPr>
        <p:spPr>
          <a:xfrm>
            <a:off x="9717481" y="4793763"/>
            <a:ext cx="1772579" cy="14019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int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A02E8CA-3028-C433-196A-670AE2C49704}"/>
              </a:ext>
            </a:extLst>
          </p:cNvPr>
          <p:cNvSpPr/>
          <p:nvPr/>
        </p:nvSpPr>
        <p:spPr>
          <a:xfrm>
            <a:off x="9973714" y="3916976"/>
            <a:ext cx="1260112" cy="12898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1000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8E523B6-704A-4910-48EE-51E9DDFCA532}"/>
              </a:ext>
            </a:extLst>
          </p:cNvPr>
          <p:cNvSpPr/>
          <p:nvPr/>
        </p:nvSpPr>
        <p:spPr>
          <a:xfrm>
            <a:off x="9973714" y="3916975"/>
            <a:ext cx="1260112" cy="12898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1000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10CB87B-2B81-49E4-E3AB-7C7925035CC0}"/>
              </a:ext>
            </a:extLst>
          </p:cNvPr>
          <p:cNvSpPr/>
          <p:nvPr/>
        </p:nvSpPr>
        <p:spPr>
          <a:xfrm>
            <a:off x="10260870" y="4288180"/>
            <a:ext cx="685800" cy="6309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-24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237377-8A7B-1348-067A-8577BBF69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576" y="5153100"/>
            <a:ext cx="2349761" cy="68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649 L -0.00195 -0.00649 C -0.00456 -0.01505 -0.00625 -0.02408 -0.0095 -0.03172 C -0.01745 -0.0507 -0.03203 -0.06181 -0.04323 -0.07037 C -0.04778 -0.07408 -0.05273 -0.07616 -0.05755 -0.07848 C -0.06471 -0.08195 -0.07187 -0.08519 -0.0793 -0.08774 C -0.0875 -0.09074 -0.09883 -0.09098 -0.10703 -0.09167 C -0.11081 -0.09144 -0.13112 -0.09283 -0.13698 -0.08519 C -0.1401 -0.08102 -0.14167 -0.07385 -0.14375 -0.06783 C -0.14687 -0.05834 -0.15325 -0.03264 -0.15495 -0.02385 C -0.15612 -0.01829 -0.15651 -0.01227 -0.15716 -0.00649 C -0.15703 0.00694 -0.15742 0.02037 -0.15651 0.03356 C -0.15625 0.0375 -0.1543 0.04051 -0.15351 0.04421 C -0.15299 0.04629 -0.15299 0.04861 -0.15273 0.05069 C -0.15247 0.05254 -0.15195 0.05625 -0.15195 0.05625 " pathEditMode="relative" ptsTypes="AAAAAAAAAA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23 L 0.00026 0.00046 C -0.0026 -0.00834 -0.0043 -0.01806 -0.00807 -0.02524 C -0.01198 -0.03241 -0.01732 -0.03681 -0.02226 -0.04121 C -0.03919 -0.05625 -0.05091 -0.06412 -0.06875 -0.07061 C -0.072 -0.07176 -0.07526 -0.07153 -0.07851 -0.07176 C -0.08659 -0.06968 -0.09518 -0.07107 -0.1026 -0.06528 C -0.11211 -0.05787 -0.12018 -0.04537 -0.12799 -0.03311 C -0.13177 -0.02732 -0.13659 -0.02315 -0.13932 -0.01574 L -0.14075 -0.01181 C -0.14245 0.06597 -0.14062 -0.00278 -0.14232 0.03889 C -0.14284 0.05277 -0.14284 0.06643 -0.14375 0.08032 C -0.14414 0.08449 -0.14531 0.08819 -0.14609 0.09236 L -0.14674 0.09629 C -0.14596 0.10717 -0.147 0.10301 -0.14453 0.10972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2" animBg="1"/>
      <p:bldP spid="10" grpId="3" animBg="1"/>
      <p:bldP spid="11" grpId="0" animBg="1"/>
      <p:bldP spid="11" grpId="1" animBg="1"/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8295-7BE4-DB70-6F4E-F3A13DA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BB35FB6-BACA-D74A-9440-3A1301C2A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08875-7C64-48BF-7904-B5413564B7B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4542-F1FB-500C-8FA5-527821F05ED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2D6E-C1C5-49BC-77AD-44A0D3308F17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B944-8A79-ABD6-8EFF-2281BEC1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DC90D3-45F0-1A92-B472-58E3D010F27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2C1E0-F8B4-0C57-151B-C82D77F9BA41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3ADC3-2301-B27C-1256-21643216AE76}"/>
              </a:ext>
            </a:extLst>
          </p:cNvPr>
          <p:cNvSpPr txBox="1"/>
          <p:nvPr/>
        </p:nvSpPr>
        <p:spPr>
          <a:xfrm>
            <a:off x="1724063" y="536865"/>
            <a:ext cx="4742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(Operator)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9068024E-FDCB-F3E5-0C80-625B1889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2162510"/>
            <a:ext cx="723741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(Operator)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어떠한 기능을 수행하는 기호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(+,-,*,/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등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DB0C84D5-F9E3-3DC6-D9DB-00229AD2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3461085"/>
            <a:ext cx="71643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피연산자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(Operand)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연산자의 작업 대상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수식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 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9D05CB02-0C34-EB17-E46F-2F626643A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023" y="4934285"/>
            <a:ext cx="24844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26647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66A5-453D-413F-9053-C603F3C2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77B87B-73A4-A102-65C0-40F443A8C7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E7D09-51C5-DB40-8436-F2391ADADC1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10F51-AAEE-9871-F12E-479B4D7F5EC6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종류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C162FD3-6CE9-9B13-C338-A8150CACA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186965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연산자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63B52F39-2F39-8F72-1150-D1ECA1E6B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2923758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 연산자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FEA2E2B9-CF65-7125-418B-E6DEA6EFD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4112795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삼항 연산자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10D48A5-C94F-4FAC-8E9C-BE092213B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153" y="18696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: +  - ++  --  ~  ! (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타입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 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C3A81ECB-1441-6E13-607E-7800B21BA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5173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C6F61F68-58C3-8F94-D9B2-A91E2183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9491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FAD84208-05A4-9BD2-1E79-664626C8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332063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 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E8EA56ED-72CB-5E91-6754-11BA6F7B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51735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*  /  %  &lt;&lt;  &gt;&gt;  &gt;&gt;&gt;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0DC9CCF8-4617-144E-696B-454673E3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9491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&gt;  &lt;  &gt;=  &lt;=  ==  !=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BB9D5C32-7D95-0B62-3800-3D2992E4F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334603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&amp;&amp;  ||   &amp;  ^  |</a:t>
            </a:r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0075B53D-654D-4E93-408F-E1F1ADB1E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9053" y="2841208"/>
            <a:ext cx="325437" cy="325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9817271D-1A85-C800-5354-8E767BDFC9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9053" y="3165058"/>
            <a:ext cx="32543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80BFB39B-BA8C-D610-9B36-1890D1BDC9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80640" y="3165058"/>
            <a:ext cx="358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97BFF6B8-085B-DB1C-DECE-A05A5CA9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411279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?  :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C3B990ED-6638-7602-F20F-EA93D98AA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5073233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대입 연산자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3F28001-697A-D3B7-99FA-2F06D64F1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508434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2E999-F9C3-0FBB-2177-ECC9478E6013}"/>
              </a:ext>
            </a:extLst>
          </p:cNvPr>
          <p:cNvSpPr txBox="1"/>
          <p:nvPr/>
        </p:nvSpPr>
        <p:spPr>
          <a:xfrm>
            <a:off x="8102456" y="1890851"/>
            <a:ext cx="199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ex) -5, ++5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9C24-F321-3BD2-8D18-34BA64727702}"/>
              </a:ext>
            </a:extLst>
          </p:cNvPr>
          <p:cNvSpPr txBox="1"/>
          <p:nvPr/>
        </p:nvSpPr>
        <p:spPr>
          <a:xfrm>
            <a:off x="9554738" y="2575341"/>
            <a:ext cx="199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ex) 2 + 3, 4 % 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4236D-5F1C-D388-64BF-A49B11CAF9A7}"/>
              </a:ext>
            </a:extLst>
          </p:cNvPr>
          <p:cNvSpPr txBox="1"/>
          <p:nvPr/>
        </p:nvSpPr>
        <p:spPr>
          <a:xfrm>
            <a:off x="8703091" y="2960498"/>
            <a:ext cx="199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ex) 1 &lt; 3, 2 != 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55188-3111-A988-4C55-CED940AE44DA}"/>
              </a:ext>
            </a:extLst>
          </p:cNvPr>
          <p:cNvSpPr txBox="1"/>
          <p:nvPr/>
        </p:nvSpPr>
        <p:spPr>
          <a:xfrm>
            <a:off x="7896267" y="3399021"/>
            <a:ext cx="305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ex) true &amp;&amp; true, true || false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9B04E5-3DE5-0389-7281-2A9AA58F3745}"/>
              </a:ext>
            </a:extLst>
          </p:cNvPr>
          <p:cNvSpPr txBox="1"/>
          <p:nvPr/>
        </p:nvSpPr>
        <p:spPr>
          <a:xfrm>
            <a:off x="5519225" y="4179424"/>
            <a:ext cx="305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ex) 1 &lt; 2 ? true : false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1272F7-4234-7794-4E25-4034C0A7D935}"/>
              </a:ext>
            </a:extLst>
          </p:cNvPr>
          <p:cNvSpPr txBox="1"/>
          <p:nvPr/>
        </p:nvSpPr>
        <p:spPr>
          <a:xfrm>
            <a:off x="5246290" y="5117167"/>
            <a:ext cx="305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ex) a = 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C88-B3AE-5817-436F-C5F7D7C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1887FF-E9F3-23D5-85D6-06C522007F1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EF684-ACCC-0DE9-B122-A499905BABD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77381-FCD4-5078-79AC-D7804E013499}"/>
              </a:ext>
            </a:extLst>
          </p:cNvPr>
          <p:cNvSpPr txBox="1"/>
          <p:nvPr/>
        </p:nvSpPr>
        <p:spPr>
          <a:xfrm>
            <a:off x="1724063" y="536865"/>
            <a:ext cx="4041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우선순위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4B292DA1-9738-8974-F56C-B28D0CF1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12" y="1411371"/>
            <a:ext cx="6929174" cy="54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1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51CE-A609-9331-5DC9-05C2C24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05F5A3-82DF-A2BB-BEDB-D7EF9CF3118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884C-7BB1-1988-2DFC-922B21C027A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1935E-AB80-B409-CBBD-632DCBB2C0AA}"/>
              </a:ext>
            </a:extLst>
          </p:cNvPr>
          <p:cNvSpPr txBox="1"/>
          <p:nvPr/>
        </p:nvSpPr>
        <p:spPr>
          <a:xfrm>
            <a:off x="1724063" y="536865"/>
            <a:ext cx="950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대입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(=)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산술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(+, -, *, /, %)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ABE7AC7-FEDC-82CF-E43F-6232A7F29720}"/>
              </a:ext>
            </a:extLst>
          </p:cNvPr>
          <p:cNvSpPr/>
          <p:nvPr/>
        </p:nvSpPr>
        <p:spPr>
          <a:xfrm>
            <a:off x="1189583" y="1298651"/>
            <a:ext cx="9812833" cy="52754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AD41-F373-CBC8-5E30-61FDFE6F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6CFC1A8-AA32-E3BA-7D5A-B27A4398FA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F20E3-EC1D-E23E-93D9-98718925E51C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10869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A8D0E2-57FE-EC09-6EA8-A938186A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6" y="1994194"/>
            <a:ext cx="1332151" cy="6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D4354-F127-2382-559E-A98AD7ED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1994194"/>
            <a:ext cx="9763457" cy="20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8A1A-9AE5-1BA4-9FCA-0D1EE8B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FD69DA4-5F73-5B8F-D01B-A3D5CA652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1B66E-312B-F281-E36B-93FB59E7FAE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BBF4C-10AC-2C83-D32B-FE3AD799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0" y="1833067"/>
            <a:ext cx="5011544" cy="4765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F24E6B-8AF5-2D16-C74A-B1A2AD72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4" y="1112935"/>
            <a:ext cx="5011544" cy="5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0E0C-E6E8-73B1-A901-E7A5006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AF9E9E-FD97-8C39-E02B-9B66A3DEE9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5F8E-1180-4D05-ECF2-A7253D09004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4FD0-A839-6FE6-C868-2429E8A09F03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복합대입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A96500-3971-38DE-3F35-B39CD018B1A7}"/>
              </a:ext>
            </a:extLst>
          </p:cNvPr>
          <p:cNvSpPr/>
          <p:nvPr/>
        </p:nvSpPr>
        <p:spPr>
          <a:xfrm>
            <a:off x="1065796" y="2390535"/>
            <a:ext cx="4431156" cy="3002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983CF74-0A47-0DBE-75C7-11D2911AACB0}"/>
              </a:ext>
            </a:extLst>
          </p:cNvPr>
          <p:cNvSpPr/>
          <p:nvPr/>
        </p:nvSpPr>
        <p:spPr>
          <a:xfrm>
            <a:off x="6623061" y="3583592"/>
            <a:ext cx="3991598" cy="308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FE5962-98D9-9E16-AF53-6761E1B3813C}"/>
              </a:ext>
            </a:extLst>
          </p:cNvPr>
          <p:cNvSpPr/>
          <p:nvPr/>
        </p:nvSpPr>
        <p:spPr>
          <a:xfrm>
            <a:off x="6096000" y="3261233"/>
            <a:ext cx="5384840" cy="914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" y="0"/>
                </a:moveTo>
                <a:lnTo>
                  <a:pt x="21390" y="0"/>
                </a:lnTo>
                <a:lnTo>
                  <a:pt x="21472" y="97"/>
                </a:lnTo>
                <a:lnTo>
                  <a:pt x="21538" y="363"/>
                </a:lnTo>
                <a:lnTo>
                  <a:pt x="21583" y="756"/>
                </a:lnTo>
                <a:lnTo>
                  <a:pt x="21600" y="1238"/>
                </a:lnTo>
                <a:lnTo>
                  <a:pt x="21600" y="20362"/>
                </a:lnTo>
                <a:lnTo>
                  <a:pt x="21583" y="20844"/>
                </a:lnTo>
                <a:lnTo>
                  <a:pt x="21538" y="21237"/>
                </a:lnTo>
                <a:lnTo>
                  <a:pt x="21472" y="21503"/>
                </a:lnTo>
                <a:lnTo>
                  <a:pt x="21390" y="21600"/>
                </a:lnTo>
                <a:lnTo>
                  <a:pt x="210" y="21600"/>
                </a:lnTo>
                <a:lnTo>
                  <a:pt x="128" y="21503"/>
                </a:lnTo>
                <a:lnTo>
                  <a:pt x="62" y="21237"/>
                </a:lnTo>
                <a:lnTo>
                  <a:pt x="17" y="20844"/>
                </a:lnTo>
                <a:lnTo>
                  <a:pt x="0" y="20362"/>
                </a:lnTo>
                <a:lnTo>
                  <a:pt x="0" y="1238"/>
                </a:lnTo>
                <a:lnTo>
                  <a:pt x="17" y="756"/>
                </a:lnTo>
                <a:lnTo>
                  <a:pt x="62" y="363"/>
                </a:lnTo>
                <a:lnTo>
                  <a:pt x="128" y="97"/>
                </a:lnTo>
                <a:lnTo>
                  <a:pt x="210" y="0"/>
                </a:lnTo>
                <a:close/>
              </a:path>
            </a:pathLst>
          </a:custGeom>
          <a:ln w="25399">
            <a:solidFill>
              <a:srgbClr val="6C254A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39A8A4E-F7E5-A23D-4606-BEF755CA57E6}"/>
              </a:ext>
            </a:extLst>
          </p:cNvPr>
          <p:cNvSpPr txBox="1"/>
          <p:nvPr/>
        </p:nvSpPr>
        <p:spPr>
          <a:xfrm>
            <a:off x="8558684" y="2670604"/>
            <a:ext cx="2684146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spc="-379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t>해석의 원칙은</a:t>
            </a:r>
            <a:r>
              <a:rPr spc="-565"/>
              <a:t> </a:t>
            </a:r>
            <a:r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84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833D-F049-A608-5B29-AAF3232A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449730-A8B8-2B1E-3927-DF6747EF69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DBA29-3DE1-E776-F87C-82B8BE98EE3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1B64-7045-E273-5B43-5C138F335713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045EA1-47A6-305A-C182-E3275E758B03}"/>
              </a:ext>
            </a:extLst>
          </p:cNvPr>
          <p:cNvSpPr/>
          <p:nvPr/>
        </p:nvSpPr>
        <p:spPr>
          <a:xfrm>
            <a:off x="1609755" y="1325024"/>
            <a:ext cx="8972490" cy="44741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1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08FD-B47D-B84B-3831-AEF96B38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825302-C523-FC2B-992D-C143A4926FA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6BA32-951B-798E-FFF2-9E26D085EB0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6D2A8-602F-CC23-24FB-6FD44664C735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논리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5C5360-D022-52F3-5342-2194BB5CA74E}"/>
              </a:ext>
            </a:extLst>
          </p:cNvPr>
          <p:cNvSpPr/>
          <p:nvPr/>
        </p:nvSpPr>
        <p:spPr>
          <a:xfrm>
            <a:off x="1301322" y="2486110"/>
            <a:ext cx="9589356" cy="24781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0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5C53-45E1-1F95-4A9A-9514428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F17664-44E8-0170-958A-87DE627026B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D21AC-EEAE-7435-205A-404DE22444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4E5E0-7B48-E988-E286-A02C24750AEC}"/>
              </a:ext>
            </a:extLst>
          </p:cNvPr>
          <p:cNvSpPr txBox="1"/>
          <p:nvPr/>
        </p:nvSpPr>
        <p:spPr>
          <a:xfrm>
            <a:off x="1724063" y="536865"/>
            <a:ext cx="3919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감소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12BBC8C-FDAE-860E-5606-8E62D0D3B81E}"/>
              </a:ext>
            </a:extLst>
          </p:cNvPr>
          <p:cNvSpPr/>
          <p:nvPr/>
        </p:nvSpPr>
        <p:spPr>
          <a:xfrm>
            <a:off x="583069" y="1458911"/>
            <a:ext cx="7004848" cy="14607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CE520EC-50A2-01F7-1AAE-5BBA7F10FAB3}"/>
              </a:ext>
            </a:extLst>
          </p:cNvPr>
          <p:cNvSpPr/>
          <p:nvPr/>
        </p:nvSpPr>
        <p:spPr>
          <a:xfrm>
            <a:off x="583068" y="2988432"/>
            <a:ext cx="7002632" cy="14607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01416D4-8EE6-6EBC-A942-3531B14EF13A}"/>
              </a:ext>
            </a:extLst>
          </p:cNvPr>
          <p:cNvSpPr/>
          <p:nvPr/>
        </p:nvSpPr>
        <p:spPr>
          <a:xfrm>
            <a:off x="5895737" y="4517953"/>
            <a:ext cx="6183968" cy="2040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1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1</a:t>
            </a:r>
            <a:r>
              <a:rPr lang="ko-KR" altLang="en-US" sz="2500" dirty="0">
                <a:solidFill>
                  <a:srgbClr val="FF0000"/>
                </a:solidFill>
              </a:rPr>
              <a:t>주차 변수</a:t>
            </a:r>
            <a:r>
              <a:rPr lang="en-US" altLang="ko-KR" sz="2500" dirty="0">
                <a:solidFill>
                  <a:srgbClr val="FF0000"/>
                </a:solidFill>
              </a:rPr>
              <a:t>,</a:t>
            </a:r>
            <a:r>
              <a:rPr lang="ko-KR" altLang="en-US" sz="2500" dirty="0">
                <a:solidFill>
                  <a:srgbClr val="FF0000"/>
                </a:solidFill>
              </a:rPr>
              <a:t>연산자</a:t>
            </a:r>
            <a:r>
              <a:rPr lang="en-US" altLang="ko-KR" sz="2500" dirty="0">
                <a:solidFill>
                  <a:srgbClr val="FF0000"/>
                </a:solidFill>
              </a:rPr>
              <a:t> + </a:t>
            </a:r>
            <a:r>
              <a:rPr lang="ko-KR" altLang="en-US" sz="2500" dirty="0">
                <a:solidFill>
                  <a:srgbClr val="FF0000"/>
                </a:solidFill>
              </a:rPr>
              <a:t>조건문</a:t>
            </a:r>
            <a:r>
              <a:rPr lang="en-US" altLang="ko-KR" sz="2500" dirty="0">
                <a:solidFill>
                  <a:srgbClr val="FF0000"/>
                </a:solidFill>
              </a:rPr>
              <a:t>(if)</a:t>
            </a:r>
            <a:endParaRPr lang="ko-KR" altLang="en-US" sz="2500" dirty="0">
              <a:solidFill>
                <a:srgbClr val="FF0000"/>
              </a:solidFill>
            </a:endParaRPr>
          </a:p>
          <a:p>
            <a:r>
              <a:rPr lang="en-US" altLang="ko-KR" sz="2500" dirty="0"/>
              <a:t>2</a:t>
            </a:r>
            <a:r>
              <a:rPr lang="ko-KR" altLang="en-US" sz="2500" dirty="0"/>
              <a:t>주차 조건문</a:t>
            </a:r>
            <a:r>
              <a:rPr lang="en-US" altLang="ko-KR" sz="2500" dirty="0"/>
              <a:t>(switch) + </a:t>
            </a:r>
            <a:r>
              <a:rPr lang="ko-KR" altLang="en-US" sz="2500" dirty="0" err="1"/>
              <a:t>반복문</a:t>
            </a:r>
            <a:endParaRPr lang="ko-KR" altLang="en-US" sz="2500" dirty="0"/>
          </a:p>
          <a:p>
            <a:r>
              <a:rPr lang="en-US" altLang="ko-KR" sz="2500" dirty="0"/>
              <a:t>3</a:t>
            </a:r>
            <a:r>
              <a:rPr lang="ko-KR" altLang="en-US" sz="2500" dirty="0"/>
              <a:t>주차 배열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조건문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0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조건문 - 해시넷">
            <a:extLst>
              <a:ext uri="{FF2B5EF4-FFF2-40B4-BE49-F238E27FC236}">
                <a16:creationId xmlns:a16="http://schemas.microsoft.com/office/drawing/2014/main" id="{D743025B-D733-87B9-CEA6-E580F229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29" y="1356162"/>
            <a:ext cx="4506341" cy="414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581" y="5854125"/>
            <a:ext cx="95268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조건을 판단해서 그 상황에 맞게 처리해야 할 경우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5896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종류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if, switch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ECD4DB-5804-3B52-6B95-E4443E75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25" y="2679798"/>
            <a:ext cx="3685050" cy="17282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E6401F-1F79-BC7D-42D3-B7EA3AB2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270" y="1999403"/>
            <a:ext cx="3054156" cy="32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522765" y="1560058"/>
            <a:ext cx="1146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(if)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649ACD-410C-7911-1716-62AC73FB9087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BF0AE6-1388-CFEB-ABB3-913B68430199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EA3D2BD-1C1A-BBE5-28B4-EA18878B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2486538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5D2581DC-BC8A-1C5C-DA5E-2ACAB86CE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8924" y="2725264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97BB014-10C6-419A-267E-15284A349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709" y="2532993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BD5237B5-003A-B0BD-2E23-2D682554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3325517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13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8BB0-D50B-DE46-8984-C64C229A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FA09CD-B6BA-894C-1F13-AB5DB6F5F58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AA57F-00F5-031D-3BBC-9CA9067083C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ED209-010C-634C-0256-FB9E0DFB5919}"/>
              </a:ext>
            </a:extLst>
          </p:cNvPr>
          <p:cNvSpPr txBox="1"/>
          <p:nvPr/>
        </p:nvSpPr>
        <p:spPr>
          <a:xfrm>
            <a:off x="1724063" y="536865"/>
            <a:ext cx="6154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(if-else)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F57911-131B-1277-A64D-A9682828C113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64832A3-E4EE-99E2-5184-DF36CB8D2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3982" y="1794330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A839BE-067F-11CD-0C30-0A07EC1E556C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73C5DB6-E070-AFA5-C8E5-47A432E3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35" y="1791944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61129AF3-C530-9A1F-3E1E-AC1B195A2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1927035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2D9309C9-5315-6E1D-3EC0-DC4876891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3429000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가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ED3190C3-8707-71DA-822B-5028ACA13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224" y="2632417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8FE78A09-EFB2-EA47-FD83-D2B0C385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224" y="4068059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6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0FD2-FAED-229C-717C-D5D16483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39D79D-3809-6CA9-873C-EC995D09A14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D4D5-B26B-3912-DD74-5C5B19E60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E6B7-7ECE-E4EE-6A62-994137A0280E}"/>
              </a:ext>
            </a:extLst>
          </p:cNvPr>
          <p:cNvSpPr txBox="1"/>
          <p:nvPr/>
        </p:nvSpPr>
        <p:spPr>
          <a:xfrm>
            <a:off x="1724063" y="536865"/>
            <a:ext cx="66936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 (if-else 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DD5DEA-DAC7-3C4B-057A-63F5CF789734}"/>
              </a:ext>
            </a:extLst>
          </p:cNvPr>
          <p:cNvSpPr/>
          <p:nvPr/>
        </p:nvSpPr>
        <p:spPr>
          <a:xfrm>
            <a:off x="934115" y="1347938"/>
            <a:ext cx="4966534" cy="43859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99D2D492-99F8-FD7D-58C0-56E409A4A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369" y="1594275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</a:t>
            </a:r>
            <a:r>
              <a:rPr lang="ko-KR" altLang="en-US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7E7F4C-70C9-AEC2-3935-7844D25B6072}"/>
              </a:ext>
            </a:extLst>
          </p:cNvPr>
          <p:cNvSpPr/>
          <p:nvPr/>
        </p:nvSpPr>
        <p:spPr>
          <a:xfrm>
            <a:off x="6365077" y="1347937"/>
            <a:ext cx="4966534" cy="43859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11A754E-E839-6CFE-13C9-6F74D7990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007" y="1556753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(A1)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(A2)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D;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6F2E097-3779-AFC0-8D7E-6CB4A9D7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495" y="1615699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7DD403C-E680-21FA-1BDD-9C9AAB922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306" y="2716910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아닌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6AE81C8-78EC-D751-1B5A-546654AC8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265" y="3875453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, 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A34DD27-4E2B-97D6-81FD-B21FA0ED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518" y="6006985"/>
            <a:ext cx="49009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여러 개 사용 가능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024F59C-5635-F17A-74FD-886FF5980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465" y="2181082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EEB2C0F-4869-D22E-ABA2-4578A3596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50" y="3282293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ECD846BE-A574-4EFF-5794-22C204AEA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50" y="4387096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6B53-1C53-0C91-76E1-52308741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587CA9-401F-B2D1-F27D-D710E881E649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DD2F1-744A-667F-8002-83662F59B91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2A671-C05D-E6C2-AE22-934ADB30A409}"/>
              </a:ext>
            </a:extLst>
          </p:cNvPr>
          <p:cNvSpPr txBox="1"/>
          <p:nvPr/>
        </p:nvSpPr>
        <p:spPr>
          <a:xfrm>
            <a:off x="1724063" y="536865"/>
            <a:ext cx="6516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 (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EE5687-F6BD-2527-EBA9-7C5FA74F7D54}"/>
              </a:ext>
            </a:extLst>
          </p:cNvPr>
          <p:cNvSpPr/>
          <p:nvPr/>
        </p:nvSpPr>
        <p:spPr>
          <a:xfrm>
            <a:off x="934116" y="1729922"/>
            <a:ext cx="4966534" cy="4353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9667C-24C8-644C-92BA-568DFA83EADD}"/>
              </a:ext>
            </a:extLst>
          </p:cNvPr>
          <p:cNvSpPr/>
          <p:nvPr/>
        </p:nvSpPr>
        <p:spPr>
          <a:xfrm>
            <a:off x="6365077" y="1729921"/>
            <a:ext cx="4966534" cy="4353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E4FB64A9-2CC6-4965-4436-6CDCBFA20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749" y="1805600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72D0B10-9554-9AB2-8BF0-DAF8DC84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945" y="2620364"/>
            <a:ext cx="24456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FF841FBA-E691-2B99-1678-E3A770CAB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461" y="1767759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</a:t>
            </a:r>
            <a:r>
              <a:rPr lang="en-US" altLang="ko-KR" sz="3200" dirty="0">
                <a:solidFill>
                  <a:srgbClr val="00B050"/>
                </a:solidFill>
                <a:latin typeface="견명조" pitchFamily="18" charset="-127"/>
                <a:ea typeface="견명조" pitchFamily="18" charset="-127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(A1)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B050"/>
                </a:solidFill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E0B5AB2-DF25-FB7E-4318-0CD5F390F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201" y="3316091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면서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26FBEA68-0601-279A-B3A0-45A47053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591" y="3968851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7B7D93D1-529B-8624-9766-81DE1FDE9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2427" y="1844544"/>
            <a:ext cx="24456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07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4CACD-873A-5241-0CC7-D4C24A040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D782364-3B63-199E-02FE-401A112F7A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808E6-02D4-4D34-7630-AFB1FFE42AEF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8B9EF-3E73-FDCC-87F9-3D916FCCE25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A26375-473B-6BB6-B754-3315A7377727}"/>
              </a:ext>
            </a:extLst>
          </p:cNvPr>
          <p:cNvSpPr/>
          <p:nvPr/>
        </p:nvSpPr>
        <p:spPr>
          <a:xfrm>
            <a:off x="1301247" y="1295676"/>
            <a:ext cx="9589505" cy="5185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A5DF63-FAD0-633F-A249-E6853819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64" y="1715659"/>
            <a:ext cx="7673869" cy="434544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D19844-B15B-8DB9-81E1-18866DA3EE9E}"/>
              </a:ext>
            </a:extLst>
          </p:cNvPr>
          <p:cNvSpPr/>
          <p:nvPr/>
        </p:nvSpPr>
        <p:spPr>
          <a:xfrm>
            <a:off x="3555632" y="4720724"/>
            <a:ext cx="2887579" cy="685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7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05FA-1428-3981-AFAE-A5518CBE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FF827B-B8D3-2B42-3482-4AB21BF0D1AF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23DB8-82AD-00E2-96C5-3662322CECE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FAFFA-BBF0-98E3-4EF5-998D7DB5EA22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0E14D288-0D7F-9D1E-DF44-4ABB178E2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659" y="2577598"/>
            <a:ext cx="3384550" cy="396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?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 :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</a:p>
        </p:txBody>
      </p:sp>
      <p:sp>
        <p:nvSpPr>
          <p:cNvPr id="7" name="Text Box 49">
            <a:extLst>
              <a:ext uri="{FF2B5EF4-FFF2-40B4-BE49-F238E27FC236}">
                <a16:creationId xmlns:a16="http://schemas.microsoft.com/office/drawing/2014/main" id="{BF78D286-89A4-77B0-50F4-64709C1D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196" y="1611396"/>
            <a:ext cx="7416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조건식의 연산결과가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반환하고 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                    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반환한다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50">
            <a:extLst>
              <a:ext uri="{FF2B5EF4-FFF2-40B4-BE49-F238E27FC236}">
                <a16:creationId xmlns:a16="http://schemas.microsoft.com/office/drawing/2014/main" id="{5E36E204-3D25-20E4-AA50-D7D0EC70B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390" y="3429000"/>
            <a:ext cx="4211637" cy="1631216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y = (x &gt;= 0) ? x : -x;</a:t>
            </a: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0E06F9EB-1D14-413F-3FA7-8DEE77F14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650" y="3309219"/>
            <a:ext cx="2125662" cy="3170099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if (x&gt;=0)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-x;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A312E6B7-FFC2-56B7-38BD-8FB259F26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390" y="5371322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의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값은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2FA22D87-E815-63EC-D6A5-5C3FA858F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390" y="5925320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== 10</a:t>
            </a:r>
          </a:p>
        </p:txBody>
      </p:sp>
    </p:spTree>
    <p:extLst>
      <p:ext uri="{BB962C8B-B14F-4D97-AF65-F5344CB8AC3E}">
        <p14:creationId xmlns:p14="http://schemas.microsoft.com/office/powerpoint/2010/main" val="38448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4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0B62-241B-CD5C-B27A-199FE20F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0AB8DB17-15D9-D45B-D05C-7D7C1D99C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5FB65-19D4-9FDD-5F5F-CD33893C4C3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1330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95BD0-D385-6399-BFC5-F34A4201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4" y="1994743"/>
            <a:ext cx="9375187" cy="21059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8A98A6-FF69-B8AF-E38F-93E7F127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" y="1994743"/>
            <a:ext cx="1438843" cy="7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1351-2968-924F-1E4F-4DF26E85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67E25C0-C9E2-338C-8E7D-F14F344D9E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A72A2-2DFF-031A-EF78-3ACFC0C705B6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57AF7C-1C92-E76B-29DE-47B8E1CB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82" y="710380"/>
            <a:ext cx="4921518" cy="5963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8C3EE7-DE39-F29E-142F-B2627B5F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2" y="1577517"/>
            <a:ext cx="4772691" cy="5096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226FB4-BBE0-62CE-E799-8F8FFF159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194" y="770608"/>
            <a:ext cx="1257888" cy="59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2015-CCEE-DED5-2D5E-F42B1B67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EDD248D-96DE-6C8D-91C8-8A3461D53A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8E02EC-02A6-CEE6-1CDC-37B0C850898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2557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F3D9-EB6C-13DC-559C-E31C0D6A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59968"/>
            <a:ext cx="1489256" cy="738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06038F-16A6-D918-CA7A-E2950BC8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59" y="1959968"/>
            <a:ext cx="9155241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05F02-5707-777F-7E20-32E90287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82147"/>
            <a:ext cx="2768721" cy="5238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05" y="1135141"/>
            <a:ext cx="7064352" cy="550211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4362508" y="276186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5696785" y="4963887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5164852" y="5622573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E2D67-62C3-8C5F-D437-8EE3E66C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77F7BC6-6D0B-E2AC-0CA2-3BD1E4ED31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C6D5E-C410-8760-DA3E-22AEB796785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01A99-F1AE-9CCD-1E6D-E40B3DE9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57813"/>
            <a:ext cx="2781581" cy="5263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1706D3-FE74-CF3E-B70F-3155CC54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9" y="2609343"/>
            <a:ext cx="7456321" cy="22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551071" y="156005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변수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상수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145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(Variable)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B2997-EA25-FB75-B812-A642BF7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75" y="2792542"/>
            <a:ext cx="4801016" cy="2141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117BE-65AF-6BB0-A5A3-C17EBE28EC38}"/>
              </a:ext>
            </a:extLst>
          </p:cNvPr>
          <p:cNvSpPr txBox="1"/>
          <p:nvPr/>
        </p:nvSpPr>
        <p:spPr>
          <a:xfrm>
            <a:off x="8969423" y="2315488"/>
            <a:ext cx="14641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int </a:t>
            </a:r>
            <a:r>
              <a:rPr lang="en-US" altLang="ko-KR" sz="2500" dirty="0" err="1"/>
              <a:t>i</a:t>
            </a:r>
            <a:r>
              <a:rPr lang="en-US" altLang="ko-KR" sz="2500" dirty="0"/>
              <a:t>  = 12;</a:t>
            </a:r>
            <a:endParaRPr lang="ko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578168" y="3386191"/>
            <a:ext cx="60866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하나의 값을 저장할 수 있는 기억공간</a:t>
            </a:r>
            <a:r>
              <a:rPr lang="en-US" altLang="ko-KR" sz="2500" dirty="0"/>
              <a:t>(</a:t>
            </a:r>
            <a:r>
              <a:rPr lang="ko-KR" altLang="en-US" sz="2500" dirty="0"/>
              <a:t>상자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1116</Words>
  <Application>Microsoft Office PowerPoint</Application>
  <PresentationFormat>와이드스크린</PresentationFormat>
  <Paragraphs>276</Paragraphs>
  <Slides>43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Pretendard</vt:lpstr>
      <vt:lpstr>Pretendard Black</vt:lpstr>
      <vt:lpstr>견고딕</vt:lpstr>
      <vt:lpstr>견명조</vt:lpstr>
      <vt:lpstr>맑은 고딕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34</cp:revision>
  <dcterms:created xsi:type="dcterms:W3CDTF">2023-04-24T02:25:46Z</dcterms:created>
  <dcterms:modified xsi:type="dcterms:W3CDTF">2024-03-19T10:37:29Z</dcterms:modified>
</cp:coreProperties>
</file>